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0" r:id="rId5"/>
    <p:sldId id="264" r:id="rId6"/>
    <p:sldId id="260" r:id="rId7"/>
    <p:sldId id="263" r:id="rId8"/>
    <p:sldId id="266" r:id="rId9"/>
    <p:sldId id="267" r:id="rId10"/>
    <p:sldId id="269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/>
    <p:restoredTop sz="94622"/>
  </p:normalViewPr>
  <p:slideViewPr>
    <p:cSldViewPr snapToGrid="0" snapToObjects="1">
      <p:cViewPr varScale="1">
        <p:scale>
          <a:sx n="96" d="100"/>
          <a:sy n="96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2.png>
</file>

<file path=ppt/media/image3.gif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072D0-99DE-EF45-95E9-795C8636A1E5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A44742-4014-DA4D-84DF-D0DDF3F21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33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A44742-4014-DA4D-84DF-D0DDF3F21F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40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8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18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79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1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04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589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21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6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8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9B116-496D-0C4E-861C-181E8062DC71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7C683-32BD-0F42-99B4-A83AE4204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jpg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png"/><Relationship Id="rId5" Type="http://schemas.openxmlformats.org/officeDocument/2006/relationships/image" Target="../media/image14.tiff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664783"/>
            <a:ext cx="9144000" cy="1575146"/>
          </a:xfrm>
        </p:spPr>
        <p:txBody>
          <a:bodyPr>
            <a:noAutofit/>
          </a:bodyPr>
          <a:lstStyle/>
          <a:p>
            <a:r>
              <a:rPr lang="en-US" b="1" dirty="0" smtClean="0"/>
              <a:t>Discriminating Program Traces using Time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13784"/>
            <a:ext cx="9144000" cy="1001847"/>
          </a:xfrm>
        </p:spPr>
        <p:txBody>
          <a:bodyPr/>
          <a:lstStyle/>
          <a:p>
            <a:r>
              <a:rPr lang="en-US" b="1" dirty="0" err="1" smtClean="0"/>
              <a:t>Saeid</a:t>
            </a:r>
            <a:r>
              <a:rPr lang="en-US" b="1" dirty="0" smtClean="0"/>
              <a:t> </a:t>
            </a:r>
            <a:r>
              <a:rPr lang="en-US" b="1" dirty="0" err="1" smtClean="0"/>
              <a:t>Tizpaz-Niari</a:t>
            </a:r>
            <a:r>
              <a:rPr lang="en-US" b="1" dirty="0" smtClean="0"/>
              <a:t>, </a:t>
            </a:r>
            <a:r>
              <a:rPr lang="en-US" b="1" dirty="0" err="1" smtClean="0"/>
              <a:t>Shyam</a:t>
            </a:r>
            <a:r>
              <a:rPr lang="en-US" b="1" dirty="0" smtClean="0"/>
              <a:t> </a:t>
            </a:r>
            <a:r>
              <a:rPr lang="en-US" b="1" dirty="0" err="1"/>
              <a:t>Sundar</a:t>
            </a:r>
            <a:r>
              <a:rPr lang="en-US" b="1" dirty="0"/>
              <a:t> </a:t>
            </a:r>
            <a:r>
              <a:rPr lang="en-US" b="1" dirty="0" err="1" smtClean="0"/>
              <a:t>Ramamoorthy</a:t>
            </a:r>
            <a:r>
              <a:rPr lang="en-US" b="1" dirty="0" smtClean="0"/>
              <a:t>, </a:t>
            </a:r>
            <a:r>
              <a:rPr lang="en-US" b="1" dirty="0"/>
              <a:t>Yue </a:t>
            </a:r>
            <a:r>
              <a:rPr lang="en-US" b="1" dirty="0" smtClean="0"/>
              <a:t>Zhang</a:t>
            </a:r>
          </a:p>
          <a:p>
            <a:r>
              <a:rPr lang="en-US" dirty="0" smtClean="0"/>
              <a:t>December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76373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Final Project Presentation</a:t>
            </a:r>
          </a:p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Machine Learning</a:t>
            </a:r>
          </a:p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Fall 2016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31" y="132332"/>
            <a:ext cx="2121339" cy="208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76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Results</a:t>
            </a:r>
            <a:endParaRPr lang="en-US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177741"/>
              </p:ext>
            </p:extLst>
          </p:nvPr>
        </p:nvGraphicFramePr>
        <p:xfrm>
          <a:off x="2068995" y="1454061"/>
          <a:ext cx="8585753" cy="3801408"/>
        </p:xfrm>
        <a:graphic>
          <a:graphicData uri="http://schemas.openxmlformats.org/drawingml/2006/table">
            <a:tbl>
              <a:tblPr/>
              <a:tblGrid>
                <a:gridCol w="3231875"/>
                <a:gridCol w="1404730"/>
                <a:gridCol w="1696278"/>
                <a:gridCol w="2252870"/>
              </a:tblGrid>
              <a:tr h="503882"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Application Name</a:t>
                      </a:r>
                      <a:endParaRPr lang="en-US" sz="1800" b="1" dirty="0" smtClean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Accuracy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smtClean="0">
                          <a:effectLst/>
                        </a:rPr>
                        <a:t>Height</a:t>
                      </a:r>
                      <a:r>
                        <a:rPr lang="en-US" sz="1800" b="1" baseline="0" dirty="0" smtClean="0">
                          <a:effectLst/>
                        </a:rPr>
                        <a:t> of Tree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smtClean="0">
                          <a:effectLst/>
                        </a:rPr>
                        <a:t>Computation Time (s)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653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SnapBuddy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99.6%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8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0.01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963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Existing</a:t>
                      </a:r>
                      <a:r>
                        <a:rPr lang="en-US" sz="18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User Enumeration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100%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2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0.01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72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MSB1_10_100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100%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7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0.01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963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RegEx_20_10_1_101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100%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13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0.01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72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RegEx_150_10_2_10011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89.2%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44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0.5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72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RegEx_200_10_2_101011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92.1%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50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0.8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128962" y="1454061"/>
            <a:ext cx="1617094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191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459895"/>
          </a:xfrm>
        </p:spPr>
        <p:txBody>
          <a:bodyPr>
            <a:noAutofit/>
          </a:bodyPr>
          <a:lstStyle/>
          <a:p>
            <a:r>
              <a:rPr lang="en-US" sz="3200" dirty="0"/>
              <a:t>What you did</a:t>
            </a:r>
            <a:r>
              <a:rPr lang="en-US" sz="3200" dirty="0" smtClean="0"/>
              <a:t>?</a:t>
            </a:r>
          </a:p>
          <a:p>
            <a:pPr lvl="1"/>
            <a:r>
              <a:rPr lang="en-US" dirty="0" smtClean="0"/>
              <a:t>We apply our main intuition based on clustering and classification to learn discriminant features on two mock applications. </a:t>
            </a:r>
          </a:p>
          <a:p>
            <a:pPr lvl="1"/>
            <a:r>
              <a:rPr lang="en-US" dirty="0" smtClean="0"/>
              <a:t>Since decision tree is an explanatory model, we consider it as the basis of our project, while we also try other regression and classifiers.</a:t>
            </a:r>
          </a:p>
          <a:p>
            <a:pPr lvl="1"/>
            <a:r>
              <a:rPr lang="en-US" dirty="0" smtClean="0"/>
              <a:t>We develop micro-benchmark like MSB and REG to find the best way to estimate cluster numbers and apply other regression and classifier.</a:t>
            </a:r>
          </a:p>
          <a:p>
            <a:r>
              <a:rPr lang="en-US" sz="3200" dirty="0" smtClean="0"/>
              <a:t>Who </a:t>
            </a:r>
            <a:r>
              <a:rPr lang="en-US" sz="3200" dirty="0"/>
              <a:t>did </a:t>
            </a:r>
            <a:r>
              <a:rPr lang="en-US" sz="3200" dirty="0" smtClean="0"/>
              <a:t>what?</a:t>
            </a:r>
            <a:endParaRPr lang="en-US" sz="3200" dirty="0"/>
          </a:p>
          <a:p>
            <a:r>
              <a:rPr lang="en-US" sz="3200" dirty="0"/>
              <a:t>What challenges you </a:t>
            </a:r>
            <a:r>
              <a:rPr lang="en-US" sz="3200" dirty="0" smtClean="0"/>
              <a:t>had?</a:t>
            </a:r>
            <a:endParaRPr lang="en-US" sz="3200" dirty="0"/>
          </a:p>
          <a:p>
            <a:r>
              <a:rPr lang="en-US" sz="3200" dirty="0"/>
              <a:t>Review how well you </a:t>
            </a:r>
            <a:r>
              <a:rPr lang="en-US" sz="3200" dirty="0" smtClean="0"/>
              <a:t>did?</a:t>
            </a:r>
            <a:endParaRPr lang="en-US" sz="3200" dirty="0"/>
          </a:p>
          <a:p>
            <a:r>
              <a:rPr lang="en-US" sz="3200" dirty="0"/>
              <a:t>Discuss some possible extensions on how you could do </a:t>
            </a:r>
            <a:r>
              <a:rPr lang="en-US" sz="3200" dirty="0" smtClean="0"/>
              <a:t>better? </a:t>
            </a:r>
            <a:endParaRPr lang="en-US" sz="3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Summarize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366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Introduction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156545"/>
          </a:xfrm>
        </p:spPr>
        <p:txBody>
          <a:bodyPr/>
          <a:lstStyle/>
          <a:p>
            <a:r>
              <a:rPr lang="en-US" dirty="0"/>
              <a:t>Different control-flow paths in a program can have varying execution times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Is this time differences explainable considering internal of programs? </a:t>
            </a:r>
          </a:p>
          <a:p>
            <a:r>
              <a:rPr lang="en-US" dirty="0" smtClean="0"/>
              <a:t>In </a:t>
            </a:r>
            <a:r>
              <a:rPr lang="en-US" dirty="0"/>
              <a:t>this </a:t>
            </a:r>
            <a:r>
              <a:rPr lang="en-US" dirty="0" smtClean="0"/>
              <a:t>project, </a:t>
            </a:r>
            <a:r>
              <a:rPr lang="en-US" dirty="0"/>
              <a:t>we consider the problem of helping </a:t>
            </a:r>
            <a:r>
              <a:rPr lang="en-US" dirty="0" smtClean="0"/>
              <a:t>a security analyst </a:t>
            </a:r>
            <a:r>
              <a:rPr lang="en-US" dirty="0"/>
              <a:t>to identify such explanations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39135" y="3983377"/>
            <a:ext cx="22710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Observables: 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Response time 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Memory usage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Packet sizes</a:t>
            </a:r>
          </a:p>
          <a:p>
            <a:pPr marL="257175" indent="-257175">
              <a:buFont typeface="+mj-lt"/>
              <a:buAutoNum type="arabicPeriod"/>
            </a:pPr>
            <a:r>
              <a:rPr lang="en-US" dirty="0"/>
              <a:t>Inter-packet delays</a:t>
            </a:r>
          </a:p>
          <a:p>
            <a:pPr marL="257175" indent="-257175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Round Diagonal Corner Rectangle 4"/>
          <p:cNvSpPr/>
          <p:nvPr/>
        </p:nvSpPr>
        <p:spPr>
          <a:xfrm>
            <a:off x="2526003" y="3876972"/>
            <a:ext cx="2057400" cy="1820008"/>
          </a:xfrm>
          <a:prstGeom prst="round2DiagRect">
            <a:avLst/>
          </a:prstGeom>
          <a:effectLst>
            <a:outerShdw blurRad="736600" dist="355600" dir="3600000" rotWithShape="0">
              <a:srgbClr val="000000">
                <a:alpha val="41000"/>
              </a:srgb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Java-based Web-Server</a:t>
            </a:r>
          </a:p>
          <a:p>
            <a:pPr algn="ctr"/>
            <a:r>
              <a:rPr lang="en-US" sz="1350" dirty="0"/>
              <a:t>Application</a:t>
            </a:r>
          </a:p>
          <a:p>
            <a:pPr algn="ctr"/>
            <a:endParaRPr lang="en-US" sz="1350" dirty="0"/>
          </a:p>
          <a:p>
            <a:pPr algn="ctr"/>
            <a:endParaRPr lang="en-US" sz="1350" dirty="0"/>
          </a:p>
          <a:p>
            <a:pPr algn="ctr"/>
            <a:endParaRPr lang="en-US" sz="1350" dirty="0"/>
          </a:p>
          <a:p>
            <a:pPr algn="ctr"/>
            <a:endParaRPr lang="en-US" sz="1350" dirty="0"/>
          </a:p>
          <a:p>
            <a:pPr algn="ctr"/>
            <a:endParaRPr lang="en-US" sz="1350" dirty="0"/>
          </a:p>
        </p:txBody>
      </p:sp>
      <p:sp>
        <p:nvSpPr>
          <p:cNvPr id="6" name="Right Arrow 5"/>
          <p:cNvSpPr/>
          <p:nvPr/>
        </p:nvSpPr>
        <p:spPr>
          <a:xfrm>
            <a:off x="1381223" y="4077334"/>
            <a:ext cx="1076325" cy="409575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extBox 6"/>
          <p:cNvSpPr txBox="1"/>
          <p:nvPr/>
        </p:nvSpPr>
        <p:spPr>
          <a:xfrm>
            <a:off x="1345786" y="3599972"/>
            <a:ext cx="11239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User inputs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51582" y="3552899"/>
            <a:ext cx="120559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Output traces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751581" y="4014821"/>
            <a:ext cx="2365631" cy="296365"/>
            <a:chOff x="9664700" y="3479800"/>
            <a:chExt cx="3154174" cy="395153"/>
          </a:xfrm>
          <a:solidFill>
            <a:schemeClr val="accent3">
              <a:lumMod val="75000"/>
            </a:schemeClr>
          </a:solidFill>
        </p:grpSpPr>
        <p:sp>
          <p:nvSpPr>
            <p:cNvPr id="10" name="Rectangle 9"/>
            <p:cNvSpPr/>
            <p:nvPr/>
          </p:nvSpPr>
          <p:spPr>
            <a:xfrm>
              <a:off x="9664700" y="3479800"/>
              <a:ext cx="279400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101384" y="3479800"/>
              <a:ext cx="592258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826713" y="3493953"/>
              <a:ext cx="552071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2175952" y="3479800"/>
              <a:ext cx="642922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536832" y="3479800"/>
              <a:ext cx="4396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" name="Right Arrow 14"/>
          <p:cNvSpPr/>
          <p:nvPr/>
        </p:nvSpPr>
        <p:spPr>
          <a:xfrm>
            <a:off x="1387105" y="4485737"/>
            <a:ext cx="1076325" cy="409575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Right Arrow 15"/>
          <p:cNvSpPr/>
          <p:nvPr/>
        </p:nvSpPr>
        <p:spPr>
          <a:xfrm>
            <a:off x="1395518" y="5320024"/>
            <a:ext cx="1076325" cy="409575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Right Arrow 16"/>
          <p:cNvSpPr/>
          <p:nvPr/>
        </p:nvSpPr>
        <p:spPr>
          <a:xfrm>
            <a:off x="1393411" y="4912794"/>
            <a:ext cx="1076325" cy="409575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8" name="Group 17"/>
          <p:cNvGrpSpPr/>
          <p:nvPr/>
        </p:nvGrpSpPr>
        <p:grpSpPr>
          <a:xfrm>
            <a:off x="4748100" y="4485494"/>
            <a:ext cx="2369112" cy="285750"/>
            <a:chOff x="9664700" y="3479800"/>
            <a:chExt cx="3158816" cy="3810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9" name="Rectangle 18"/>
            <p:cNvSpPr/>
            <p:nvPr/>
          </p:nvSpPr>
          <p:spPr>
            <a:xfrm>
              <a:off x="9664700" y="3479800"/>
              <a:ext cx="279400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101384" y="3479800"/>
              <a:ext cx="4396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0698284" y="3479800"/>
              <a:ext cx="1983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1111941" y="3479800"/>
              <a:ext cx="1983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1536832" y="3479800"/>
              <a:ext cx="1286684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773585" y="4940556"/>
            <a:ext cx="2343627" cy="285750"/>
            <a:chOff x="9664700" y="3479800"/>
            <a:chExt cx="2311748" cy="38100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25" name="Rectangle 24"/>
            <p:cNvSpPr/>
            <p:nvPr/>
          </p:nvSpPr>
          <p:spPr>
            <a:xfrm>
              <a:off x="9664700" y="3479800"/>
              <a:ext cx="279400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0101384" y="3479800"/>
              <a:ext cx="4396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0698284" y="3479800"/>
              <a:ext cx="1983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1111941" y="3479800"/>
              <a:ext cx="1983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1536832" y="3479800"/>
              <a:ext cx="4396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48101" y="5411229"/>
            <a:ext cx="2343626" cy="285750"/>
            <a:chOff x="9664700" y="3479800"/>
            <a:chExt cx="3124835" cy="381000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31" name="Rectangle 30"/>
            <p:cNvSpPr/>
            <p:nvPr/>
          </p:nvSpPr>
          <p:spPr>
            <a:xfrm>
              <a:off x="9664700" y="3479800"/>
              <a:ext cx="279400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0101384" y="3479800"/>
              <a:ext cx="4396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0698284" y="3479800"/>
              <a:ext cx="198316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1111940" y="3479800"/>
              <a:ext cx="1677595" cy="3810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pic>
        <p:nvPicPr>
          <p:cNvPr id="35" name="Picture 3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10474" y="4540282"/>
            <a:ext cx="1392915" cy="10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Trace-set </a:t>
            </a:r>
            <a:r>
              <a:rPr lang="en-US" b="1" dirty="0" smtClean="0"/>
              <a:t>discrimination (basic idea)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156545"/>
          </a:xfrm>
        </p:spPr>
        <p:txBody>
          <a:bodyPr>
            <a:normAutofit/>
          </a:bodyPr>
          <a:lstStyle/>
          <a:p>
            <a:r>
              <a:rPr lang="en-US" dirty="0" smtClean="0"/>
              <a:t>Given a set of execution traces with observable execution times, we can consider two approaches to explain it: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Clustering execution time into a finite set of labels, and then applying discriminant (or classifier) to explain the differences.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Using regression models, we model the relationships between program internals (function calls) and target feature (time).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46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Motivation Example </a:t>
            </a:r>
            <a:r>
              <a:rPr lang="en-US" b="1" dirty="0" smtClean="0"/>
              <a:t>(1)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020418"/>
            <a:ext cx="11039475" cy="55120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>
              <a:buFont typeface="Arial" charset="0"/>
              <a:buChar char="•"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  </a:t>
            </a:r>
            <a:endParaRPr lang="en-US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25905" y="1144354"/>
            <a:ext cx="5565320" cy="2694221"/>
            <a:chOff x="340179" y="1085850"/>
            <a:chExt cx="7113814" cy="4328429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274"/>
            <a:stretch/>
          </p:blipFill>
          <p:spPr>
            <a:xfrm>
              <a:off x="340179" y="1085850"/>
              <a:ext cx="7113814" cy="432842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7893" y="1232721"/>
              <a:ext cx="2646136" cy="82468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3840" y="1235774"/>
            <a:ext cx="4108755" cy="293335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cxnSp>
        <p:nvCxnSpPr>
          <p:cNvPr id="29" name="Straight Arrow Connector 28"/>
          <p:cNvCxnSpPr/>
          <p:nvPr/>
        </p:nvCxnSpPr>
        <p:spPr>
          <a:xfrm flipH="1">
            <a:off x="4867275" y="3524585"/>
            <a:ext cx="1447421" cy="59974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4" y="4253261"/>
            <a:ext cx="6122101" cy="2574838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6540368" y="5540678"/>
            <a:ext cx="1141476" cy="2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787" y="4445248"/>
            <a:ext cx="2875818" cy="219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2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Motivation Example </a:t>
            </a:r>
            <a:r>
              <a:rPr lang="en-US" b="1" dirty="0" smtClean="0"/>
              <a:t>(2)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51207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>
              <a:buFont typeface="Arial" charset="0"/>
              <a:buChar char="•"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 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817" y="1129552"/>
            <a:ext cx="5299560" cy="28489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997" y="4068328"/>
            <a:ext cx="4817883" cy="27591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23" y="1024135"/>
            <a:ext cx="4422640" cy="2802646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4720638" y="2672038"/>
            <a:ext cx="1793179" cy="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12336" y="2033516"/>
            <a:ext cx="1609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1. Detecting timing channel</a:t>
            </a:r>
            <a:endParaRPr lang="en-US" b="1" dirty="0"/>
          </a:p>
        </p:txBody>
      </p:sp>
      <p:cxnSp>
        <p:nvCxnSpPr>
          <p:cNvPr id="11" name="Straight Arrow Connector 10"/>
          <p:cNvCxnSpPr>
            <a:stCxn id="4" idx="2"/>
          </p:cNvCxnSpPr>
          <p:nvPr/>
        </p:nvCxnSpPr>
        <p:spPr>
          <a:xfrm flipH="1">
            <a:off x="7160502" y="3978495"/>
            <a:ext cx="2003095" cy="79072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20313871">
            <a:off x="7449692" y="4329757"/>
            <a:ext cx="2097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2. Explain the timing differences with function calls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8684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Methodology - Decision Tree Discriminant (1)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512071"/>
          </a:xfrm>
        </p:spPr>
        <p:txBody>
          <a:bodyPr>
            <a:normAutofit/>
          </a:bodyPr>
          <a:lstStyle/>
          <a:p>
            <a:r>
              <a:rPr lang="en-US" b="1" dirty="0" smtClean="0"/>
              <a:t>Attributes</a:t>
            </a:r>
            <a:r>
              <a:rPr lang="en-US" dirty="0" smtClean="0"/>
              <a:t>: Called Method. </a:t>
            </a:r>
          </a:p>
          <a:p>
            <a:pPr lvl="1"/>
            <a:r>
              <a:rPr lang="en-US" dirty="0" smtClean="0"/>
              <a:t>For this case study, we are interested in seeing whether the key methods that explain the differences in execution time can be pinpointed. </a:t>
            </a:r>
          </a:p>
          <a:p>
            <a:r>
              <a:rPr lang="en-US" b="1" dirty="0" smtClean="0"/>
              <a:t>Class Label</a:t>
            </a:r>
            <a:r>
              <a:rPr lang="en-US" dirty="0" smtClean="0"/>
              <a:t>: Total Execution Time Ranges. </a:t>
            </a:r>
          </a:p>
          <a:p>
            <a:pPr lvl="1"/>
            <a:r>
              <a:rPr lang="en-US" dirty="0" smtClean="0"/>
              <a:t>To identify the most salient attributes, we fix a small number of possible labels, and cluster traces according to total execution time. </a:t>
            </a:r>
            <a:endParaRPr lang="en-US" dirty="0"/>
          </a:p>
          <a:p>
            <a:r>
              <a:rPr lang="en-US" b="1" dirty="0"/>
              <a:t>Weighted Labeling of Traces</a:t>
            </a:r>
          </a:p>
          <a:p>
            <a:pPr lvl="1"/>
            <a:r>
              <a:rPr lang="en-US" dirty="0"/>
              <a:t>Given a set of time ranges, we define a weighted labeling of traces that permits a trace to be assigned to different clusters with different weights. </a:t>
            </a:r>
          </a:p>
          <a:p>
            <a:r>
              <a:rPr lang="en-US" b="1" dirty="0" smtClean="0"/>
              <a:t>Decision </a:t>
            </a:r>
            <a:r>
              <a:rPr lang="en-US" b="1" dirty="0"/>
              <a:t>Tree Learning</a:t>
            </a:r>
            <a:endParaRPr lang="en-US" dirty="0"/>
          </a:p>
          <a:p>
            <a:pPr lvl="1"/>
            <a:r>
              <a:rPr lang="en-US" dirty="0"/>
              <a:t>From a training set with this weighted labeling, we apply the weighted decision tree learning algorithm </a:t>
            </a:r>
          </a:p>
        </p:txBody>
      </p:sp>
    </p:spTree>
    <p:extLst>
      <p:ext uri="{BB962C8B-B14F-4D97-AF65-F5344CB8AC3E}">
        <p14:creationId xmlns:p14="http://schemas.microsoft.com/office/powerpoint/2010/main" val="8575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Methodology - Decision Tree Discriminant (2)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5803"/>
          <a:stretch/>
        </p:blipFill>
        <p:spPr>
          <a:xfrm>
            <a:off x="1601637" y="910868"/>
            <a:ext cx="9312965" cy="119125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765" y="3123294"/>
            <a:ext cx="5651180" cy="1512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37" y="2199045"/>
            <a:ext cx="2792460" cy="190158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4" idx="2"/>
          </p:cNvCxnSpPr>
          <p:nvPr/>
        </p:nvCxnSpPr>
        <p:spPr>
          <a:xfrm flipH="1">
            <a:off x="4161183" y="2102121"/>
            <a:ext cx="2096937" cy="903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390218" y="2481378"/>
            <a:ext cx="150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Clustering</a:t>
            </a:r>
            <a:endParaRPr lang="en-US" b="1" dirty="0"/>
          </a:p>
        </p:txBody>
      </p:sp>
      <p:cxnSp>
        <p:nvCxnSpPr>
          <p:cNvPr id="12" name="Straight Arrow Connector 11"/>
          <p:cNvCxnSpPr>
            <a:endCxn id="6" idx="1"/>
          </p:cNvCxnSpPr>
          <p:nvPr/>
        </p:nvCxnSpPr>
        <p:spPr>
          <a:xfrm>
            <a:off x="4181999" y="3084041"/>
            <a:ext cx="2006766" cy="795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6" idx="0"/>
          </p:cNvCxnSpPr>
          <p:nvPr/>
        </p:nvCxnSpPr>
        <p:spPr>
          <a:xfrm>
            <a:off x="6264961" y="2116472"/>
            <a:ext cx="2749394" cy="1006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68517" y="2185180"/>
            <a:ext cx="177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(2) Estimation of record weights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286108" y="3247265"/>
            <a:ext cx="1798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(2) Estimation of record weights</a:t>
            </a:r>
            <a:endParaRPr lang="en-US" b="1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5501" y="5139116"/>
            <a:ext cx="7007960" cy="15035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8" name="Straight Arrow Connector 27"/>
          <p:cNvCxnSpPr/>
          <p:nvPr/>
        </p:nvCxnSpPr>
        <p:spPr>
          <a:xfrm flipH="1">
            <a:off x="8057322" y="4412974"/>
            <a:ext cx="13252" cy="722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057322" y="4489608"/>
            <a:ext cx="2623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(3) Labeled and weighted 	data set </a:t>
            </a:r>
            <a:endParaRPr lang="en-US" b="1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3538331" y="5268121"/>
            <a:ext cx="1328094" cy="13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460725" y="4635299"/>
            <a:ext cx="2623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(4) Learning decision</a:t>
            </a:r>
          </a:p>
          <a:p>
            <a:r>
              <a:rPr lang="en-US" b="1" dirty="0"/>
              <a:t>	</a:t>
            </a:r>
            <a:r>
              <a:rPr lang="en-US" b="1" dirty="0" smtClean="0"/>
              <a:t>Tree</a:t>
            </a:r>
            <a:endParaRPr lang="en-US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5" r="12831" b="55222"/>
          <a:stretch/>
        </p:blipFill>
        <p:spPr>
          <a:xfrm>
            <a:off x="0" y="4197549"/>
            <a:ext cx="3538331" cy="266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2" grpId="0"/>
      <p:bldP spid="23" grpId="0"/>
      <p:bldP spid="31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Regression Tree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0418"/>
            <a:ext cx="10515600" cy="5512071"/>
          </a:xfrm>
        </p:spPr>
        <p:txBody>
          <a:bodyPr>
            <a:normAutofit/>
          </a:bodyPr>
          <a:lstStyle/>
          <a:p>
            <a:r>
              <a:rPr lang="en-US" dirty="0" smtClean="0"/>
              <a:t>Could we explain the time difference without clustering the traces in time domain?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9" r="14081" b="49516"/>
          <a:stretch/>
        </p:blipFill>
        <p:spPr>
          <a:xfrm>
            <a:off x="121184" y="2335576"/>
            <a:ext cx="5607587" cy="3624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3" b="43293"/>
          <a:stretch/>
        </p:blipFill>
        <p:spPr>
          <a:xfrm>
            <a:off x="5728771" y="2335576"/>
            <a:ext cx="6161530" cy="36245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33041" y="6103345"/>
            <a:ext cx="297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(a) Regression Tree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2259" y="6103345"/>
            <a:ext cx="297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(b) Decision Tree Classifier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91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7320"/>
            <a:ext cx="10515600" cy="1013098"/>
          </a:xfrm>
        </p:spPr>
        <p:txBody>
          <a:bodyPr/>
          <a:lstStyle/>
          <a:p>
            <a:r>
              <a:rPr lang="en-US" b="1" dirty="0" smtClean="0"/>
              <a:t>How to find number of clusters in k-means</a:t>
            </a:r>
            <a:endParaRPr lang="en-US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31366"/>
              </p:ext>
            </p:extLst>
          </p:nvPr>
        </p:nvGraphicFramePr>
        <p:xfrm>
          <a:off x="556370" y="1450383"/>
          <a:ext cx="10658063" cy="3754848"/>
        </p:xfrm>
        <a:graphic>
          <a:graphicData uri="http://schemas.openxmlformats.org/drawingml/2006/table">
            <a:tbl>
              <a:tblPr/>
              <a:tblGrid>
                <a:gridCol w="2705681"/>
                <a:gridCol w="1847766"/>
                <a:gridCol w="1704895"/>
                <a:gridCol w="2425148"/>
                <a:gridCol w="1974573"/>
              </a:tblGrid>
              <a:tr h="4012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/>
                      </a:r>
                      <a:br>
                        <a:rPr lang="en-US" sz="1300" dirty="0">
                          <a:effectLst/>
                        </a:rPr>
                      </a:br>
                      <a:endParaRPr lang="en-US" sz="13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MSB1_10_100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RegEx_20_10_1_101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RegEx_150_10_2_10011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RegEx_200_10_2_101011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064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Estimated number of clusters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69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23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Homogeneity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0.499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0.333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0.496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0.489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584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Completeness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1.000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1.000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1.000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1.000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23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V-measure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0.666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0.500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0.663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0.656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584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Adjusted Rand Index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0.187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0.003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0.001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0.000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584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Silhouette Coefficient</a:t>
                      </a:r>
                      <a:endParaRPr lang="en-US" sz="1800" b="1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1.000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0.616</a:t>
                      </a:r>
                      <a:endParaRPr lang="en-US" sz="180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0.791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0.718</a:t>
                      </a:r>
                      <a:endParaRPr lang="en-US" sz="1800" dirty="0">
                        <a:effectLst/>
                      </a:endParaRPr>
                    </a:p>
                  </a:txBody>
                  <a:tcPr marL="66563" marR="66563" marT="66563" marB="6656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128962" y="1454061"/>
            <a:ext cx="1617094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266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557</Words>
  <Application>Microsoft Macintosh PowerPoint</Application>
  <PresentationFormat>Widescreen</PresentationFormat>
  <Paragraphs>142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Discriminating Program Traces using Time</vt:lpstr>
      <vt:lpstr>Introduction</vt:lpstr>
      <vt:lpstr>Trace-set discrimination (basic idea)</vt:lpstr>
      <vt:lpstr>Motivation Example (1)</vt:lpstr>
      <vt:lpstr>Motivation Example (2)</vt:lpstr>
      <vt:lpstr>Methodology - Decision Tree Discriminant (1)</vt:lpstr>
      <vt:lpstr>Methodology - Decision Tree Discriminant (2)</vt:lpstr>
      <vt:lpstr>Regression Tree</vt:lpstr>
      <vt:lpstr>How to find number of clusters in k-means</vt:lpstr>
      <vt:lpstr>Results</vt:lpstr>
      <vt:lpstr>Summarize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Discriminer: Discriminating Program Traces using Time</dc:title>
  <dc:creator>Saeid Tizpaz Niari</dc:creator>
  <cp:lastModifiedBy>Saeid Tizpaz Niari</cp:lastModifiedBy>
  <cp:revision>69</cp:revision>
  <dcterms:created xsi:type="dcterms:W3CDTF">2016-12-07T03:13:32Z</dcterms:created>
  <dcterms:modified xsi:type="dcterms:W3CDTF">2016-12-10T02:20:57Z</dcterms:modified>
</cp:coreProperties>
</file>

<file path=docProps/thumbnail.jpeg>
</file>